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79" r:id="rId2"/>
    <p:sldId id="280" r:id="rId3"/>
    <p:sldId id="281" r:id="rId4"/>
    <p:sldId id="282" r:id="rId5"/>
    <p:sldId id="283" r:id="rId6"/>
    <p:sldId id="286" r:id="rId7"/>
    <p:sldId id="284" r:id="rId8"/>
    <p:sldId id="285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68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9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6974-364F-4979-A9A6-5B77ED709A80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6DCFF-A396-4F9F-B3D1-5CC8930BF96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52751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A5A2542-3A22-40A4-B8A1-7ACAA15CC0EE}" type="datetimeFigureOut">
              <a:rPr lang="id-ID" smtClean="0"/>
              <a:pPr/>
              <a:t>03/11/2020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86461D-1AD5-4684-96F5-00E1E0ED300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b="1" dirty="0" err="1" smtClean="0"/>
              <a:t>Definisi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endParaRPr lang="en-US" b="1" dirty="0" smtClean="0"/>
          </a:p>
          <a:p>
            <a:pPr marL="365760" lvl="1" indent="0" algn="just">
              <a:buNone/>
            </a:pP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i="1" dirty="0" smtClean="0"/>
              <a:t>knowledge</a:t>
            </a:r>
            <a:r>
              <a:rPr lang="en-US" dirty="0" smtClean="0"/>
              <a:t>), </a:t>
            </a:r>
            <a:r>
              <a:rPr lang="en-US" dirty="0" err="1" smtClean="0"/>
              <a:t>keterampilan</a:t>
            </a:r>
            <a:r>
              <a:rPr lang="en-US" dirty="0" smtClean="0"/>
              <a:t> (</a:t>
            </a:r>
            <a:r>
              <a:rPr lang="en-US" i="1" dirty="0" smtClean="0"/>
              <a:t>skill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(</a:t>
            </a:r>
            <a:r>
              <a:rPr lang="en-US" i="1" dirty="0" smtClean="0"/>
              <a:t>attitude</a:t>
            </a:r>
            <a:r>
              <a:rPr lang="en-US" dirty="0" smtClean="0"/>
              <a:t>)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orang yang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endParaRPr lang="en-US" dirty="0"/>
          </a:p>
          <a:p>
            <a:pPr marL="109728" indent="0">
              <a:buNone/>
            </a:pPr>
            <a:r>
              <a:rPr lang="en-US" b="1" dirty="0" err="1" smtClean="0"/>
              <a:t>Definisi</a:t>
            </a:r>
            <a:r>
              <a:rPr lang="en-US" b="1" dirty="0" smtClean="0"/>
              <a:t> MSDM-BK (CB-RM)</a:t>
            </a:r>
          </a:p>
          <a:p>
            <a:pPr marL="365760" lvl="1" indent="0" algn="just">
              <a:buNone/>
            </a:pP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optimal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rekrutmen</a:t>
            </a:r>
            <a:r>
              <a:rPr lang="en-US" dirty="0" smtClean="0"/>
              <a:t>, </a:t>
            </a:r>
            <a:r>
              <a:rPr lang="en-US" dirty="0" err="1" smtClean="0"/>
              <a:t>seleksi</a:t>
            </a:r>
            <a:r>
              <a:rPr lang="en-US" dirty="0" smtClean="0"/>
              <a:t>, </a:t>
            </a:r>
            <a:r>
              <a:rPr lang="en-US" dirty="0" err="1" smtClean="0"/>
              <a:t>penempatan</a:t>
            </a:r>
            <a:r>
              <a:rPr lang="en-US" dirty="0" smtClean="0"/>
              <a:t>, </a:t>
            </a:r>
            <a:r>
              <a:rPr lang="en-US" dirty="0" err="1" smtClean="0"/>
              <a:t>pemeliharaan</a:t>
            </a:r>
            <a:r>
              <a:rPr lang="en-US" dirty="0" smtClean="0"/>
              <a:t>, 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terminasi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36319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b="1" dirty="0" err="1" smtClean="0"/>
              <a:t>Konsep</a:t>
            </a:r>
            <a:r>
              <a:rPr lang="en-US" b="1" dirty="0" smtClean="0"/>
              <a:t>  &amp; </a:t>
            </a:r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endParaRPr lang="en-US" b="1" dirty="0" smtClean="0"/>
          </a:p>
          <a:p>
            <a:pPr marL="109728" indent="0">
              <a:buNone/>
            </a:pPr>
            <a:r>
              <a:rPr lang="en-US" dirty="0" smtClean="0"/>
              <a:t> 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Spirit		    </a:t>
            </a:r>
            <a:r>
              <a:rPr lang="en-US" dirty="0" err="1" smtClean="0"/>
              <a:t>Tindakan</a:t>
            </a:r>
            <a:r>
              <a:rPr lang="en-US" dirty="0" smtClean="0"/>
              <a:t>	               </a:t>
            </a:r>
            <a:r>
              <a:rPr lang="en-US" dirty="0" err="1" smtClean="0"/>
              <a:t>Hasil</a:t>
            </a:r>
            <a:r>
              <a:rPr lang="en-US" dirty="0" smtClean="0"/>
              <a:t>	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Bakat</a:t>
            </a:r>
            <a:r>
              <a:rPr lang="en-US" dirty="0" smtClean="0"/>
              <a:t>		              </a:t>
            </a:r>
            <a:r>
              <a:rPr lang="en-US" dirty="0" err="1" smtClean="0"/>
              <a:t>Keterampilan</a:t>
            </a:r>
            <a:r>
              <a:rPr lang="en-US" dirty="0" smtClean="0"/>
              <a:t>	    </a:t>
            </a:r>
            <a:r>
              <a:rPr lang="en-US" dirty="0" err="1" smtClean="0"/>
              <a:t>Karya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Motivasi</a:t>
            </a:r>
            <a:r>
              <a:rPr lang="en-US" dirty="0" smtClean="0"/>
              <a:t>					   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Karakter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Sikap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Nilai</a:t>
            </a: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Pengetahuan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7600" y="2438400"/>
            <a:ext cx="152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Perilaku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Kompetensi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77000" y="2438400"/>
            <a:ext cx="152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438400"/>
            <a:ext cx="1447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2438400" y="2743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5346192" y="2743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6895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590800" y="2667000"/>
            <a:ext cx="2514600" cy="266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err="1" smtClean="0"/>
              <a:t>Konsep</a:t>
            </a:r>
            <a:r>
              <a:rPr lang="en-US" b="1" dirty="0" smtClean="0"/>
              <a:t> &amp; </a:t>
            </a:r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endParaRPr lang="en-US" b="1" dirty="0" smtClean="0"/>
          </a:p>
          <a:p>
            <a:pPr marL="109728" indent="0">
              <a:buNone/>
            </a:pPr>
            <a:r>
              <a:rPr lang="en-US" dirty="0" smtClean="0"/>
              <a:t>(Model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err="1" smtClean="0"/>
              <a:t>Tampak</a:t>
            </a:r>
            <a:r>
              <a:rPr lang="en-US" dirty="0" smtClean="0"/>
              <a:t>			  </a:t>
            </a:r>
            <a:r>
              <a:rPr lang="en-US" dirty="0" err="1" smtClean="0"/>
              <a:t>Perilaku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				  </a:t>
            </a:r>
            <a:r>
              <a:rPr lang="en-US" dirty="0" err="1" smtClean="0"/>
              <a:t>Keterampilan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				 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Tersembunyi</a:t>
            </a:r>
            <a:r>
              <a:rPr lang="en-US" dirty="0" smtClean="0"/>
              <a:t>		</a:t>
            </a:r>
            <a:r>
              <a:rPr lang="en-US" dirty="0" err="1" smtClean="0"/>
              <a:t>Sikap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Nilai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Karakter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Motivasi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Bakat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Kompetensi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2381693" y="3886200"/>
            <a:ext cx="2998381" cy="171990"/>
          </a:xfrm>
          <a:custGeom>
            <a:avLst/>
            <a:gdLst>
              <a:gd name="connsiteX0" fmla="*/ 0 w 2998381"/>
              <a:gd name="connsiteY0" fmla="*/ 127590 h 171990"/>
              <a:gd name="connsiteX1" fmla="*/ 595423 w 2998381"/>
              <a:gd name="connsiteY1" fmla="*/ 127590 h 171990"/>
              <a:gd name="connsiteX2" fmla="*/ 680484 w 2998381"/>
              <a:gd name="connsiteY2" fmla="*/ 148855 h 171990"/>
              <a:gd name="connsiteX3" fmla="*/ 808074 w 2998381"/>
              <a:gd name="connsiteY3" fmla="*/ 170121 h 171990"/>
              <a:gd name="connsiteX4" fmla="*/ 1488558 w 2998381"/>
              <a:gd name="connsiteY4" fmla="*/ 148855 h 171990"/>
              <a:gd name="connsiteX5" fmla="*/ 1552354 w 2998381"/>
              <a:gd name="connsiteY5" fmla="*/ 106325 h 171990"/>
              <a:gd name="connsiteX6" fmla="*/ 1701209 w 2998381"/>
              <a:gd name="connsiteY6" fmla="*/ 63795 h 171990"/>
              <a:gd name="connsiteX7" fmla="*/ 1871330 w 2998381"/>
              <a:gd name="connsiteY7" fmla="*/ 0 h 171990"/>
              <a:gd name="connsiteX8" fmla="*/ 2402958 w 2998381"/>
              <a:gd name="connsiteY8" fmla="*/ 21265 h 171990"/>
              <a:gd name="connsiteX9" fmla="*/ 2466754 w 2998381"/>
              <a:gd name="connsiteY9" fmla="*/ 42530 h 171990"/>
              <a:gd name="connsiteX10" fmla="*/ 2551814 w 2998381"/>
              <a:gd name="connsiteY10" fmla="*/ 63795 h 171990"/>
              <a:gd name="connsiteX11" fmla="*/ 2806995 w 2998381"/>
              <a:gd name="connsiteY11" fmla="*/ 85060 h 171990"/>
              <a:gd name="connsiteX12" fmla="*/ 2828260 w 2998381"/>
              <a:gd name="connsiteY12" fmla="*/ 148855 h 171990"/>
              <a:gd name="connsiteX13" fmla="*/ 2998381 w 2998381"/>
              <a:gd name="connsiteY13" fmla="*/ 170121 h 171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98381" h="171990">
                <a:moveTo>
                  <a:pt x="0" y="127590"/>
                </a:moveTo>
                <a:cubicBezTo>
                  <a:pt x="253357" y="76919"/>
                  <a:pt x="128847" y="93029"/>
                  <a:pt x="595423" y="127590"/>
                </a:cubicBezTo>
                <a:cubicBezTo>
                  <a:pt x="624569" y="129749"/>
                  <a:pt x="651825" y="143123"/>
                  <a:pt x="680484" y="148855"/>
                </a:cubicBezTo>
                <a:cubicBezTo>
                  <a:pt x="722763" y="157311"/>
                  <a:pt x="765544" y="163032"/>
                  <a:pt x="808074" y="170121"/>
                </a:cubicBezTo>
                <a:cubicBezTo>
                  <a:pt x="1034902" y="163032"/>
                  <a:pt x="1262448" y="168236"/>
                  <a:pt x="1488558" y="148855"/>
                </a:cubicBezTo>
                <a:cubicBezTo>
                  <a:pt x="1514022" y="146672"/>
                  <a:pt x="1529495" y="117755"/>
                  <a:pt x="1552354" y="106325"/>
                </a:cubicBezTo>
                <a:cubicBezTo>
                  <a:pt x="1603764" y="80620"/>
                  <a:pt x="1646701" y="84235"/>
                  <a:pt x="1701209" y="63795"/>
                </a:cubicBezTo>
                <a:cubicBezTo>
                  <a:pt x="1923611" y="-19605"/>
                  <a:pt x="1652996" y="54584"/>
                  <a:pt x="1871330" y="0"/>
                </a:cubicBezTo>
                <a:cubicBezTo>
                  <a:pt x="2048539" y="7088"/>
                  <a:pt x="2226058" y="8629"/>
                  <a:pt x="2402958" y="21265"/>
                </a:cubicBezTo>
                <a:cubicBezTo>
                  <a:pt x="2425317" y="22862"/>
                  <a:pt x="2445201" y="36372"/>
                  <a:pt x="2466754" y="42530"/>
                </a:cubicBezTo>
                <a:cubicBezTo>
                  <a:pt x="2494855" y="50559"/>
                  <a:pt x="2522814" y="60170"/>
                  <a:pt x="2551814" y="63795"/>
                </a:cubicBezTo>
                <a:cubicBezTo>
                  <a:pt x="2636510" y="74382"/>
                  <a:pt x="2721935" y="77972"/>
                  <a:pt x="2806995" y="85060"/>
                </a:cubicBezTo>
                <a:cubicBezTo>
                  <a:pt x="2814083" y="106325"/>
                  <a:pt x="2812410" y="133005"/>
                  <a:pt x="2828260" y="148855"/>
                </a:cubicBezTo>
                <a:cubicBezTo>
                  <a:pt x="2860734" y="181329"/>
                  <a:pt x="2972325" y="170121"/>
                  <a:pt x="2998381" y="17012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4000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err="1" smtClean="0"/>
              <a:t>Jenis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endParaRPr lang="en-US" b="1" dirty="0" smtClean="0"/>
          </a:p>
          <a:p>
            <a:pPr marL="365760" lvl="1" indent="0">
              <a:buNone/>
            </a:pPr>
            <a:r>
              <a:rPr lang="en-US" i="1" dirty="0" smtClean="0"/>
              <a:t>Soft Competency</a:t>
            </a:r>
          </a:p>
          <a:p>
            <a:pPr marL="1229868" lvl="3" indent="-342900">
              <a:buFont typeface="Wingdings" panose="05000000000000000000" pitchFamily="2" charset="2"/>
              <a:buChar char="q"/>
            </a:pPr>
            <a:r>
              <a:rPr lang="en-US" sz="2000" dirty="0" err="1" smtClean="0"/>
              <a:t>Faktor</a:t>
            </a:r>
            <a:r>
              <a:rPr lang="en-US" sz="2000" dirty="0" smtClean="0"/>
              <a:t> </a:t>
            </a:r>
            <a:r>
              <a:rPr lang="en-US" sz="2000" dirty="0" err="1" smtClean="0"/>
              <a:t>tersembunyi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berpengaruh</a:t>
            </a:r>
            <a:endParaRPr lang="en-US" sz="2000" dirty="0" smtClean="0"/>
          </a:p>
          <a:p>
            <a:pPr marL="1229868" lvl="3" indent="-342900">
              <a:buFont typeface="Wingdings" panose="05000000000000000000" pitchFamily="2" charset="2"/>
              <a:buChar char="q"/>
            </a:pP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disadari</a:t>
            </a:r>
            <a:r>
              <a:rPr lang="en-US" sz="2000" dirty="0" smtClean="0"/>
              <a:t> </a:t>
            </a:r>
            <a:r>
              <a:rPr lang="en-US" sz="2000" dirty="0" err="1" smtClean="0"/>
              <a:t>arti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pentingnya</a:t>
            </a:r>
            <a:endParaRPr lang="en-US" sz="2000" dirty="0" smtClean="0"/>
          </a:p>
          <a:p>
            <a:pPr marL="1229868" lvl="3" indent="-342900">
              <a:buFont typeface="Wingdings" panose="05000000000000000000" pitchFamily="2" charset="2"/>
              <a:buChar char="q"/>
            </a:pPr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mudah</a:t>
            </a:r>
            <a:endParaRPr lang="en-US" sz="2000" dirty="0" smtClean="0"/>
          </a:p>
          <a:p>
            <a:pPr marL="603504" lvl="2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i="1" dirty="0" smtClean="0"/>
              <a:t>Hard </a:t>
            </a:r>
            <a:r>
              <a:rPr lang="en-US" i="1" dirty="0" err="1" smtClean="0"/>
              <a:t>Comptency</a:t>
            </a:r>
            <a:endParaRPr lang="en-US" i="1" dirty="0" smtClean="0"/>
          </a:p>
          <a:p>
            <a:pPr marL="1229868" lvl="3" indent="-342900" algn="just">
              <a:buFont typeface="Wingdings" panose="05000000000000000000" pitchFamily="2" charset="2"/>
              <a:buChar char="q"/>
            </a:pPr>
            <a:r>
              <a:rPr lang="en-US" sz="2000" dirty="0" err="1" smtClean="0"/>
              <a:t>Faktor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, </a:t>
            </a:r>
            <a:r>
              <a:rPr lang="en-US" sz="2000" dirty="0" err="1" smtClean="0"/>
              <a:t>Pelatihan</a:t>
            </a:r>
            <a:r>
              <a:rPr lang="en-US" sz="2000" dirty="0" smtClean="0"/>
              <a:t> &amp; </a:t>
            </a:r>
            <a:r>
              <a:rPr lang="en-US" sz="2000" dirty="0" err="1" smtClean="0"/>
              <a:t>Pengalaman</a:t>
            </a:r>
            <a:endParaRPr lang="en-US" sz="2000" dirty="0" smtClean="0"/>
          </a:p>
          <a:p>
            <a:pPr marL="1229868" lvl="3" indent="-342900" algn="just">
              <a:buFont typeface="Wingdings" panose="05000000000000000000" pitchFamily="2" charset="2"/>
              <a:buChar char="q"/>
            </a:pP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yang superior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terlepas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soft </a:t>
            </a:r>
            <a:r>
              <a:rPr lang="en-US" sz="2000" dirty="0" err="1" smtClean="0"/>
              <a:t>compentency</a:t>
            </a:r>
            <a:r>
              <a:rPr lang="en-US" sz="2000" dirty="0" smtClean="0"/>
              <a:t> (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, </a:t>
            </a:r>
            <a:r>
              <a:rPr lang="en-US" sz="2000" dirty="0" err="1" smtClean="0"/>
              <a:t>menyempurnakan</a:t>
            </a:r>
            <a:r>
              <a:rPr lang="en-US" sz="2000" dirty="0" smtClean="0"/>
              <a:t>)</a:t>
            </a:r>
          </a:p>
          <a:p>
            <a:pPr marL="1229868" lvl="3" indent="-342900" algn="just">
              <a:buFont typeface="Wingdings" panose="05000000000000000000" pitchFamily="2" charset="2"/>
              <a:buChar char="q"/>
            </a:pPr>
            <a:r>
              <a:rPr lang="en-US" sz="2000" dirty="0" err="1" smtClean="0"/>
              <a:t>Pengukuran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sertifikat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73111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Kompetensi</a:t>
            </a:r>
            <a:endParaRPr lang="en-US" b="1" dirty="0"/>
          </a:p>
          <a:p>
            <a:pPr marL="109728" indent="0">
              <a:buNone/>
            </a:pPr>
            <a:r>
              <a:rPr lang="en-US" sz="2200" dirty="0" smtClean="0"/>
              <a:t>(</a:t>
            </a:r>
            <a:r>
              <a:rPr lang="en-US" sz="2200" dirty="0" err="1" smtClean="0"/>
              <a:t>Kamus</a:t>
            </a:r>
            <a:r>
              <a:rPr lang="en-US" sz="2200" dirty="0" smtClean="0"/>
              <a:t> </a:t>
            </a:r>
            <a:r>
              <a:rPr lang="en-US" sz="2200" dirty="0" err="1" smtClean="0"/>
              <a:t>Kompetensi</a:t>
            </a:r>
            <a:r>
              <a:rPr lang="en-US" sz="2200" dirty="0" smtClean="0"/>
              <a:t> Spencer &amp; Spencer, 1993) </a:t>
            </a:r>
          </a:p>
          <a:p>
            <a:pPr marL="109728" indent="0">
              <a:buNone/>
            </a:pPr>
            <a:endParaRPr lang="en-US" u="sng" dirty="0" smtClean="0"/>
          </a:p>
          <a:p>
            <a:pPr marL="109728" indent="0">
              <a:buNone/>
            </a:pPr>
            <a:r>
              <a:rPr lang="en-US" u="sng" dirty="0" err="1" smtClean="0"/>
              <a:t>Sistematika</a:t>
            </a:r>
            <a:r>
              <a:rPr lang="en-US" u="sng" dirty="0" smtClean="0"/>
              <a:t> </a:t>
            </a:r>
            <a:r>
              <a:rPr lang="en-US" u="sng" dirty="0" err="1" smtClean="0"/>
              <a:t>Kelompok</a:t>
            </a:r>
            <a:r>
              <a:rPr lang="en-US" u="sng" dirty="0" smtClean="0"/>
              <a:t> </a:t>
            </a:r>
            <a:r>
              <a:rPr lang="en-US" u="sng" dirty="0" err="1" smtClean="0"/>
              <a:t>Kompetensi</a:t>
            </a:r>
            <a:r>
              <a:rPr lang="en-US" u="sng" dirty="0" smtClean="0"/>
              <a:t> </a:t>
            </a:r>
            <a:r>
              <a:rPr lang="en-US" u="sng" dirty="0" err="1" smtClean="0"/>
              <a:t>Generik</a:t>
            </a:r>
            <a:endParaRPr lang="en-US" u="sn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6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20 </a:t>
            </a:r>
            <a:r>
              <a:rPr lang="en-US" dirty="0" err="1" smtClean="0"/>
              <a:t>Kompetensi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41 </a:t>
            </a:r>
            <a:r>
              <a:rPr lang="en-US" dirty="0" err="1" smtClean="0"/>
              <a:t>Dimensi</a:t>
            </a:r>
            <a:r>
              <a:rPr lang="en-US" dirty="0" smtClean="0"/>
              <a:t> (</a:t>
            </a:r>
            <a:r>
              <a:rPr lang="en-US" dirty="0" err="1" smtClean="0"/>
              <a:t>Ukuran</a:t>
            </a:r>
            <a:r>
              <a:rPr lang="en-US" dirty="0" smtClean="0"/>
              <a:t>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err="1" smtClean="0"/>
              <a:t>Diskripsi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/>
              <a:t>Level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/>
              <a:t>Level </a:t>
            </a:r>
            <a:r>
              <a:rPr lang="en-US" dirty="0" err="1" smtClean="0"/>
              <a:t>untiuk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err="1" smtClean="0"/>
              <a:t>Diskripsi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19861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u="sng" dirty="0" smtClean="0"/>
              <a:t>6 </a:t>
            </a:r>
            <a:r>
              <a:rPr lang="en-US" u="sng" dirty="0" err="1" smtClean="0"/>
              <a:t>Kelompok</a:t>
            </a:r>
            <a:r>
              <a:rPr lang="en-US" u="sng" dirty="0" smtClean="0"/>
              <a:t> </a:t>
            </a:r>
            <a:r>
              <a:rPr lang="en-US" u="sng" dirty="0" err="1"/>
              <a:t>Kompetensi</a:t>
            </a:r>
            <a:r>
              <a:rPr lang="en-US" u="sng" dirty="0"/>
              <a:t> </a:t>
            </a:r>
            <a:r>
              <a:rPr lang="en-US" u="sng" dirty="0" err="1"/>
              <a:t>Generik</a:t>
            </a:r>
            <a:endParaRPr lang="en-US" u="sng" dirty="0"/>
          </a:p>
          <a:p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Berprestasi</a:t>
            </a:r>
            <a:r>
              <a:rPr lang="en-US" b="1" dirty="0"/>
              <a:t> (</a:t>
            </a:r>
            <a:r>
              <a:rPr lang="en-US" b="1" dirty="0" err="1"/>
              <a:t>Merencanakan</a:t>
            </a:r>
            <a:r>
              <a:rPr lang="en-US" b="1" dirty="0"/>
              <a:t> &amp; </a:t>
            </a:r>
            <a:r>
              <a:rPr lang="en-US" b="1" dirty="0" err="1"/>
              <a:t>Mengimplementasikan</a:t>
            </a:r>
            <a:r>
              <a:rPr lang="en-US" b="1" dirty="0"/>
              <a:t>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Achievement </a:t>
            </a:r>
            <a:r>
              <a:rPr lang="en-US" dirty="0"/>
              <a:t>Orientation (ACH)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Concern for Order, Quality and </a:t>
            </a:r>
            <a:r>
              <a:rPr lang="en-US" dirty="0" err="1"/>
              <a:t>Accurasy</a:t>
            </a:r>
            <a:r>
              <a:rPr lang="en-US" dirty="0"/>
              <a:t> (CO)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Initiative (INT)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Information Seeking (INF)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Melayani</a:t>
            </a:r>
            <a:endParaRPr lang="en-US" b="1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Interpersonal Understanding (UI)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Customer Service Orientation (CSO)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623709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 smtClean="0"/>
              <a:t>Memimpin</a:t>
            </a:r>
            <a:endParaRPr lang="en-US" b="1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Impact and Influence (IMP)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Organizational Awareness (OA)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Relationship Building (RB)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 smtClean="0"/>
              <a:t>Mengelola</a:t>
            </a:r>
            <a:endParaRPr lang="en-US" b="1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Development Others (DEV)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Directiveness</a:t>
            </a:r>
            <a:r>
              <a:rPr lang="en-US" dirty="0" smtClean="0"/>
              <a:t> (DIR)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Teamwork and Cooperation (TW)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Team Leadership (TL)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1598040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r>
              <a:rPr lang="en-US" b="1" dirty="0"/>
              <a:t> (</a:t>
            </a:r>
            <a:r>
              <a:rPr lang="en-US" b="1" dirty="0" smtClean="0"/>
              <a:t>Cognitive)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Analytical Thinking (AT)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Conceptual Thinking (CT)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Technical/Professional/Managerial Expertise (EXP)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Bersikap</a:t>
            </a:r>
            <a:r>
              <a:rPr lang="en-US" b="1" dirty="0"/>
              <a:t> </a:t>
            </a:r>
            <a:r>
              <a:rPr lang="en-US" b="1" dirty="0" err="1" smtClean="0"/>
              <a:t>Dewasa</a:t>
            </a:r>
            <a:endParaRPr lang="en-US" b="1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Self-Control (SCT)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Self-Confidence (SCF)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Flexibility (FLX)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Organizational Commitment (OC)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Kompetensi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255365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767</TotalTime>
  <Words>305</Words>
  <Application>Microsoft Office PowerPoint</Application>
  <PresentationFormat>On-screen Show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Kompetensi</vt:lpstr>
      <vt:lpstr>Kompetensi</vt:lpstr>
      <vt:lpstr>Kompetensi</vt:lpstr>
      <vt:lpstr>Kompetensi</vt:lpstr>
      <vt:lpstr>Kompetensi</vt:lpstr>
      <vt:lpstr>Kompetensi</vt:lpstr>
      <vt:lpstr>Kompetensi</vt:lpstr>
      <vt:lpstr>Kompetensi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PERKULIAHAN</dc:title>
  <dc:creator>Owners</dc:creator>
  <cp:lastModifiedBy>DEWI KARTIKA</cp:lastModifiedBy>
  <cp:revision>76</cp:revision>
  <dcterms:created xsi:type="dcterms:W3CDTF">2015-03-13T07:06:16Z</dcterms:created>
  <dcterms:modified xsi:type="dcterms:W3CDTF">2020-11-02T21:09:25Z</dcterms:modified>
</cp:coreProperties>
</file>